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9" r:id="rId2"/>
    <p:sldId id="297" r:id="rId3"/>
    <p:sldId id="290" r:id="rId4"/>
    <p:sldId id="291" r:id="rId5"/>
    <p:sldId id="292" r:id="rId6"/>
    <p:sldId id="293" r:id="rId7"/>
    <p:sldId id="294" r:id="rId8"/>
    <p:sldId id="295" r:id="rId9"/>
    <p:sldId id="296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2124"/>
    <a:srgbClr val="7D554A"/>
    <a:srgbClr val="C39E87"/>
    <a:srgbClr val="634F4B"/>
    <a:srgbClr val="B28372"/>
    <a:srgbClr val="DEBEA4"/>
    <a:srgbClr val="EDD7D1"/>
    <a:srgbClr val="CEAF95"/>
    <a:srgbClr val="BAB4A2"/>
    <a:srgbClr val="2D2C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04" autoAdjust="0"/>
    <p:restoredTop sz="94538"/>
  </p:normalViewPr>
  <p:slideViewPr>
    <p:cSldViewPr snapToGrid="0">
      <p:cViewPr>
        <p:scale>
          <a:sx n="90" d="100"/>
          <a:sy n="90" d="100"/>
        </p:scale>
        <p:origin x="1080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789A0-3E1F-4C3D-90A5-75BCA2A59C14}" type="datetimeFigureOut">
              <a:rPr lang="nl-NL" smtClean="0"/>
              <a:t>07-09-18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36ABA-3B28-4F76-822E-FE5D37DF6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8309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B675EE-AE24-4852-A288-47B2962393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F1F4DD3-104B-4C5F-BD4E-A5A3CF45DC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AF79A8-DC69-4F0E-8731-262F42AEA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0490-2CD1-4C09-967C-67E023DAE15F}" type="datetimeFigureOut">
              <a:rPr lang="nl-NL" smtClean="0"/>
              <a:t>07-09-18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18C231-ED65-406B-B7D2-7BA8FEB13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F3D0007-EDA8-42E4-919B-BC829233D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71C1D-38A1-410B-A6BF-0197220BCC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532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BE479D-1C75-412B-A6F9-758DC91F8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D678381-2B15-4AA2-A602-42AFB0C599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D58E4D-405C-40B5-A138-261A0CFC8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0490-2CD1-4C09-967C-67E023DAE15F}" type="datetimeFigureOut">
              <a:rPr lang="nl-NL" smtClean="0"/>
              <a:t>07-09-18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EC5DCC2-4984-4A27-A9E7-15F566E59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702C34B-3B08-4AD8-BBE3-DECF897F3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71C1D-38A1-410B-A6BF-0197220BCC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1755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0632A70-F265-4B05-AC7E-31FF89C4DA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DC5C10A-C304-4E96-8D3B-BAC57128D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784DC72-CBDB-45A4-87BB-DE9C03409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0490-2CD1-4C09-967C-67E023DAE15F}" type="datetimeFigureOut">
              <a:rPr lang="nl-NL" smtClean="0"/>
              <a:t>07-09-18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BE89AA-C88D-46F2-9100-0FEA4680C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0CAB686-5149-4517-B56A-106991C24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71C1D-38A1-410B-A6BF-0197220BCC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269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813371-4FB8-47B7-A7D1-6395BD661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DD8F04-D8BF-4EB6-8FD8-6995EC226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67EB042-4306-4FF2-8B3B-A03E951A0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0490-2CD1-4C09-967C-67E023DAE15F}" type="datetimeFigureOut">
              <a:rPr lang="nl-NL" smtClean="0"/>
              <a:t>07-09-18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8A9DF96-B65B-4562-B864-09EA9B86A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B29168D-14C1-4493-8DCC-14C95F700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71C1D-38A1-410B-A6BF-0197220BCC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6402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6C24AC-BF23-4609-A753-1AC8B0820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319130-C9DC-48B0-89FF-9880E447D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ABDD2B3-4E9F-4392-AA76-0F3BD0E50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0490-2CD1-4C09-967C-67E023DAE15F}" type="datetimeFigureOut">
              <a:rPr lang="nl-NL" smtClean="0"/>
              <a:t>07-09-18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253837-D3E0-4B0B-AB15-D436AE165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AF7B018-61ED-45ED-8977-BC296AE16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71C1D-38A1-410B-A6BF-0197220BCC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2882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BA58F-6489-42F7-800F-5BA4FE27D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179D66-5185-4777-B58C-3B01C68CBC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3AECF9-9912-4C13-B9F7-9AC0F01F1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9136B8E-CB0E-4707-9C4F-6217884F7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0490-2CD1-4C09-967C-67E023DAE15F}" type="datetimeFigureOut">
              <a:rPr lang="nl-NL" smtClean="0"/>
              <a:t>07-09-18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F935E-DF45-48FB-B352-0F00F2F59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8A074B5-32B3-427A-B70E-2D7C8128F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71C1D-38A1-410B-A6BF-0197220BCC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3028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ECFB9-B0FF-40A4-9806-AB240AABC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A2DF0-D625-42B8-9465-BC7D9F676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D490E39-C938-4657-95A3-9AFD3CFAA1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659BEC9-1BFB-4356-B522-879967D5F5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4D9F8BB-F4FE-4D93-8E43-CC858B2B5B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6311C62-6EA9-4248-AF4C-3B8CC7FC1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0490-2CD1-4C09-967C-67E023DAE15F}" type="datetimeFigureOut">
              <a:rPr lang="nl-NL" smtClean="0"/>
              <a:t>07-09-18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FD0E348-792E-406B-ABEE-0635414B3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CC373C9-FFD6-4BAA-BC2D-BCBC17BE0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71C1D-38A1-410B-A6BF-0197220BCC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437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89F8DE-F780-4B06-88F4-D9C6ED286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49C9AE8-D0F0-466B-998A-F4FC9EEFB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0490-2CD1-4C09-967C-67E023DAE15F}" type="datetimeFigureOut">
              <a:rPr lang="nl-NL" smtClean="0"/>
              <a:t>07-09-18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6760E0B-82D5-48B3-A153-6131FFE2C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007BBE7-20B8-4BF5-855F-144177266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71C1D-38A1-410B-A6BF-0197220BCC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8128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729B411-E3E2-41D4-8A0E-A576334C0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0490-2CD1-4C09-967C-67E023DAE15F}" type="datetimeFigureOut">
              <a:rPr lang="nl-NL" smtClean="0"/>
              <a:t>07-09-18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CB7CBD6-EC72-4E7E-8180-9A7854A0B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C01EF53-F6D5-4BB7-B5D0-4AD373553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71C1D-38A1-410B-A6BF-0197220BCC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613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1DD91A-517E-4D2D-8947-B844A1C8E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0EB996-33E7-40BA-923A-95274A1C8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550B4A4-E5D3-4B5F-A97D-42513AB492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346BE85-F95B-4423-9D92-862FC7CF2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0490-2CD1-4C09-967C-67E023DAE15F}" type="datetimeFigureOut">
              <a:rPr lang="nl-NL" smtClean="0"/>
              <a:t>07-09-18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D2C887D-0488-4C71-954B-9C1B191E9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4F653CE-E2DA-4F61-8057-0C970BC21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71C1D-38A1-410B-A6BF-0197220BCC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3475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830F02-06C9-4BE3-A57D-FC80F4A58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01DD52D-6ADB-400F-AC1A-4C80921379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A8C53AD-C83A-4069-95E3-298308AA17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C8A713C-CADD-4503-B3AA-6FD87DE27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0490-2CD1-4C09-967C-67E023DAE15F}" type="datetimeFigureOut">
              <a:rPr lang="nl-NL" smtClean="0"/>
              <a:t>07-09-18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43F2C0B-FA2E-4DBF-A4A0-59516A545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D54037E-7A24-4FE8-9A48-F0762CB04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71C1D-38A1-410B-A6BF-0197220BCC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8382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369EA6B-F4B6-42B7-A6A2-53B0E6D2D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3309AC0-63F4-4F18-92ED-0630CCB28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55E68F-90A7-48A5-999A-CDA0B4AFDE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80490-2CD1-4C09-967C-67E023DAE15F}" type="datetimeFigureOut">
              <a:rPr lang="nl-NL" smtClean="0"/>
              <a:t>07-09-18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A2B548F-42D8-4BD7-9523-E67FAF25E2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8D87F78-3A86-44CB-86D2-56A41BE5AB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71C1D-38A1-410B-A6BF-0197220BCC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040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ttube.nl/videos/ckv-installatiekunst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robotlove.nl/expo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ttube.nl/videos/artclips-kan-een-video-kunst-zijn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74352700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0D455CAC-00D6-264E-B11F-A217A16AFD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478" y="2865439"/>
            <a:ext cx="6796445" cy="159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546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F70D2A11-2626-3047-9110-E5FF4FDD135F}"/>
              </a:ext>
            </a:extLst>
          </p:cNvPr>
          <p:cNvSpPr/>
          <p:nvPr/>
        </p:nvSpPr>
        <p:spPr>
          <a:xfrm>
            <a:off x="2605089" y="914400"/>
            <a:ext cx="6981824" cy="502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bg1"/>
              </a:solidFill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C3F8E236-43EB-364F-9ED0-7332E4661100}"/>
              </a:ext>
            </a:extLst>
          </p:cNvPr>
          <p:cNvSpPr/>
          <p:nvPr/>
        </p:nvSpPr>
        <p:spPr>
          <a:xfrm>
            <a:off x="1958109" y="2056469"/>
            <a:ext cx="827578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4000" b="1" dirty="0">
                <a:solidFill>
                  <a:srgbClr val="842124"/>
                </a:solidFill>
                <a:latin typeface="Quicksand" panose="02000503000000000000" pitchFamily="2" charset="0"/>
              </a:rPr>
              <a:t>DISCIPLINE </a:t>
            </a:r>
          </a:p>
          <a:p>
            <a:pPr algn="ctr"/>
            <a:r>
              <a:rPr lang="nl-NL" sz="4000" b="1" dirty="0">
                <a:solidFill>
                  <a:srgbClr val="842124"/>
                </a:solidFill>
                <a:latin typeface="Quicksand" panose="02000503000000000000" pitchFamily="2" charset="0"/>
              </a:rPr>
              <a:t>BEELDENDE KUNST</a:t>
            </a:r>
          </a:p>
          <a:p>
            <a:pPr algn="ctr"/>
            <a:endParaRPr lang="nl-NL" sz="3200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pPr algn="ctr"/>
            <a:r>
              <a:rPr lang="nl-NL" sz="2400" dirty="0">
                <a:solidFill>
                  <a:srgbClr val="842124"/>
                </a:solidFill>
                <a:latin typeface="Quicksand" panose="02000503000000000000" pitchFamily="2" charset="0"/>
              </a:rPr>
              <a:t>Kennismaking met </a:t>
            </a:r>
          </a:p>
          <a:p>
            <a:pPr algn="ctr"/>
            <a:r>
              <a:rPr lang="nl-NL" sz="2400" dirty="0">
                <a:solidFill>
                  <a:srgbClr val="842124"/>
                </a:solidFill>
                <a:latin typeface="Quicksand" panose="02000503000000000000" pitchFamily="2" charset="0"/>
              </a:rPr>
              <a:t>hedendaagse kunstvormen </a:t>
            </a:r>
            <a:br>
              <a:rPr lang="nl-NL" sz="2400" dirty="0">
                <a:solidFill>
                  <a:srgbClr val="842124"/>
                </a:solidFill>
                <a:latin typeface="Quicksand" panose="02000503000000000000" pitchFamily="2" charset="0"/>
              </a:rPr>
            </a:br>
            <a:r>
              <a:rPr lang="nl-NL" sz="2400" dirty="0">
                <a:solidFill>
                  <a:srgbClr val="842124"/>
                </a:solidFill>
                <a:latin typeface="Quicksand" panose="02000503000000000000" pitchFamily="2" charset="0"/>
              </a:rPr>
              <a:t>in </a:t>
            </a:r>
            <a:r>
              <a:rPr lang="nl-NL" sz="2400" b="1" dirty="0">
                <a:solidFill>
                  <a:srgbClr val="842124"/>
                </a:solidFill>
                <a:latin typeface="Robot Love" pitchFamily="2" charset="77"/>
              </a:rPr>
              <a:t>ROBOT LOVE</a:t>
            </a:r>
          </a:p>
        </p:txBody>
      </p:sp>
    </p:spTree>
    <p:extLst>
      <p:ext uri="{BB962C8B-B14F-4D97-AF65-F5344CB8AC3E}">
        <p14:creationId xmlns:p14="http://schemas.microsoft.com/office/powerpoint/2010/main" val="482640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5E5ECF07-7BA2-1B43-9578-E4FE2CDAE101}"/>
              </a:ext>
            </a:extLst>
          </p:cNvPr>
          <p:cNvSpPr/>
          <p:nvPr/>
        </p:nvSpPr>
        <p:spPr>
          <a:xfrm>
            <a:off x="1" y="0"/>
            <a:ext cx="12191999" cy="5986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bg1"/>
              </a:solidFill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C3F8E236-43EB-364F-9ED0-7332E4661100}"/>
              </a:ext>
            </a:extLst>
          </p:cNvPr>
          <p:cNvSpPr/>
          <p:nvPr/>
        </p:nvSpPr>
        <p:spPr>
          <a:xfrm>
            <a:off x="1789328" y="1962179"/>
            <a:ext cx="861334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200" b="1" dirty="0">
                <a:solidFill>
                  <a:srgbClr val="842124"/>
                </a:solidFill>
                <a:latin typeface="Quicksand" panose="02000503000000000000" pitchFamily="2" charset="0"/>
              </a:rPr>
              <a:t>Beeldende kunst is om te </a:t>
            </a:r>
            <a:r>
              <a:rPr lang="nl-NL" sz="3200" b="1" u="sng" dirty="0">
                <a:solidFill>
                  <a:srgbClr val="842124"/>
                </a:solidFill>
                <a:latin typeface="Quicksand" panose="02000503000000000000" pitchFamily="2" charset="0"/>
              </a:rPr>
              <a:t>kijken</a:t>
            </a:r>
            <a:r>
              <a:rPr lang="nl-NL" sz="3200" b="1" dirty="0">
                <a:solidFill>
                  <a:srgbClr val="842124"/>
                </a:solidFill>
                <a:latin typeface="Quicksand" panose="02000503000000000000" pitchFamily="2" charset="0"/>
              </a:rPr>
              <a:t> </a:t>
            </a:r>
            <a:r>
              <a:rPr lang="nl-NL" sz="3200" dirty="0">
                <a:solidFill>
                  <a:srgbClr val="842124"/>
                </a:solidFill>
                <a:latin typeface="Quicksand" panose="02000503000000000000" pitchFamily="2" charset="0"/>
              </a:rPr>
              <a:t>(</a:t>
            </a:r>
            <a:r>
              <a:rPr lang="nl-NL" sz="3200" u="sng" dirty="0">
                <a:solidFill>
                  <a:srgbClr val="842124"/>
                </a:solidFill>
                <a:latin typeface="Quicksand" panose="02000503000000000000" pitchFamily="2" charset="0"/>
              </a:rPr>
              <a:t>visueel</a:t>
            </a:r>
            <a:r>
              <a:rPr lang="nl-NL" sz="3200" dirty="0">
                <a:solidFill>
                  <a:srgbClr val="842124"/>
                </a:solidFill>
                <a:latin typeface="Quicksand" panose="02000503000000000000" pitchFamily="2" charset="0"/>
              </a:rPr>
              <a:t>)</a:t>
            </a:r>
          </a:p>
          <a:p>
            <a:pPr algn="ctr"/>
            <a:r>
              <a:rPr lang="nl-NL" sz="3200" b="1" dirty="0">
                <a:solidFill>
                  <a:srgbClr val="842124"/>
                </a:solidFill>
                <a:latin typeface="Quicksand" panose="02000503000000000000" pitchFamily="2" charset="0"/>
              </a:rPr>
              <a:t> </a:t>
            </a:r>
          </a:p>
          <a:p>
            <a:pPr algn="ctr"/>
            <a:r>
              <a:rPr lang="nl-NL" sz="3200" b="1" dirty="0">
                <a:solidFill>
                  <a:srgbClr val="842124"/>
                </a:solidFill>
                <a:latin typeface="Quicksand" panose="02000503000000000000" pitchFamily="2" charset="0"/>
              </a:rPr>
              <a:t>Het heeft geen gebruiksfunctie </a:t>
            </a:r>
          </a:p>
          <a:p>
            <a:pPr algn="ctr"/>
            <a:r>
              <a:rPr lang="nl-NL" sz="3200" dirty="0">
                <a:solidFill>
                  <a:srgbClr val="842124"/>
                </a:solidFill>
                <a:latin typeface="Quicksand" panose="02000503000000000000" pitchFamily="2" charset="0"/>
              </a:rPr>
              <a:t>(zoals servies, een auto of meubels)</a:t>
            </a:r>
          </a:p>
        </p:txBody>
      </p:sp>
    </p:spTree>
    <p:extLst>
      <p:ext uri="{BB962C8B-B14F-4D97-AF65-F5344CB8AC3E}">
        <p14:creationId xmlns:p14="http://schemas.microsoft.com/office/powerpoint/2010/main" val="675166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0366433-8D49-5446-908E-A327CA06D1BB}"/>
              </a:ext>
            </a:extLst>
          </p:cNvPr>
          <p:cNvSpPr/>
          <p:nvPr/>
        </p:nvSpPr>
        <p:spPr>
          <a:xfrm>
            <a:off x="1" y="0"/>
            <a:ext cx="12191999" cy="5986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bg1"/>
              </a:solidFill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C3F8E236-43EB-364F-9ED0-7332E4661100}"/>
              </a:ext>
            </a:extLst>
          </p:cNvPr>
          <p:cNvSpPr/>
          <p:nvPr/>
        </p:nvSpPr>
        <p:spPr>
          <a:xfrm>
            <a:off x="1071418" y="857767"/>
            <a:ext cx="100491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200" b="1" dirty="0">
                <a:solidFill>
                  <a:srgbClr val="842124"/>
                </a:solidFill>
                <a:latin typeface="Robot Love" pitchFamily="2" charset="77"/>
              </a:rPr>
              <a:t>ROBOT LOVE </a:t>
            </a:r>
            <a:r>
              <a:rPr lang="nl-NL" sz="3200" b="1" dirty="0">
                <a:solidFill>
                  <a:srgbClr val="842124"/>
                </a:solidFill>
                <a:latin typeface="Quicksand" panose="02000503000000000000" pitchFamily="2" charset="0"/>
              </a:rPr>
              <a:t>presenteert kunstwerken </a:t>
            </a:r>
          </a:p>
          <a:p>
            <a:pPr algn="ctr"/>
            <a:r>
              <a:rPr lang="nl-NL" sz="3200" b="1" dirty="0">
                <a:solidFill>
                  <a:srgbClr val="842124"/>
                </a:solidFill>
                <a:latin typeface="Quicksand" panose="02000503000000000000" pitchFamily="2" charset="0"/>
              </a:rPr>
              <a:t>van meer dan 50 kunstenaars in </a:t>
            </a:r>
          </a:p>
          <a:p>
            <a:pPr algn="ctr"/>
            <a:r>
              <a:rPr lang="nl-NL" sz="3200" b="1" dirty="0">
                <a:solidFill>
                  <a:srgbClr val="842124"/>
                </a:solidFill>
                <a:latin typeface="Quicksand" panose="02000503000000000000" pitchFamily="2" charset="0"/>
              </a:rPr>
              <a:t>verschillende materialen en technieken: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31DA66E4-8900-5F4B-BF1B-690D7DFDC445}"/>
              </a:ext>
            </a:extLst>
          </p:cNvPr>
          <p:cNvSpPr/>
          <p:nvPr/>
        </p:nvSpPr>
        <p:spPr>
          <a:xfrm>
            <a:off x="773907" y="3133031"/>
            <a:ext cx="1064418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200" dirty="0">
                <a:solidFill>
                  <a:srgbClr val="842124"/>
                </a:solidFill>
                <a:latin typeface="Quicksand" panose="02000503000000000000" pitchFamily="2" charset="0"/>
              </a:rPr>
              <a:t>computeranimatie, muurschildering, </a:t>
            </a:r>
            <a:br>
              <a:rPr lang="nl-NL" sz="3200" dirty="0">
                <a:solidFill>
                  <a:srgbClr val="842124"/>
                </a:solidFill>
                <a:latin typeface="Quicksand" panose="02000503000000000000" pitchFamily="2" charset="0"/>
              </a:rPr>
            </a:br>
            <a:r>
              <a:rPr lang="nl-NL" sz="3200" b="1" dirty="0">
                <a:solidFill>
                  <a:srgbClr val="842124"/>
                </a:solidFill>
                <a:latin typeface="Quicksand" panose="02000503000000000000" pitchFamily="2" charset="0"/>
              </a:rPr>
              <a:t>sculptuur, videofilm, </a:t>
            </a:r>
            <a:r>
              <a:rPr lang="nl-NL" sz="3200" dirty="0">
                <a:solidFill>
                  <a:srgbClr val="842124"/>
                </a:solidFill>
                <a:latin typeface="Quicksand" panose="02000503000000000000" pitchFamily="2" charset="0"/>
              </a:rPr>
              <a:t>computergame, </a:t>
            </a:r>
            <a:br>
              <a:rPr lang="nl-NL" sz="3200" dirty="0">
                <a:solidFill>
                  <a:srgbClr val="842124"/>
                </a:solidFill>
                <a:latin typeface="Quicksand" panose="02000503000000000000" pitchFamily="2" charset="0"/>
              </a:rPr>
            </a:br>
            <a:r>
              <a:rPr lang="nl-NL" sz="3200" b="1" dirty="0">
                <a:solidFill>
                  <a:srgbClr val="842124"/>
                </a:solidFill>
                <a:latin typeface="Quicksand" panose="02000503000000000000" pitchFamily="2" charset="0"/>
              </a:rPr>
              <a:t>installaties</a:t>
            </a:r>
            <a:r>
              <a:rPr lang="nl-NL" sz="3200" dirty="0">
                <a:solidFill>
                  <a:srgbClr val="842124"/>
                </a:solidFill>
                <a:latin typeface="Quicksand" panose="02000503000000000000" pitchFamily="2" charset="0"/>
              </a:rPr>
              <a:t> (verschillende media en materialen), geluidskunst, textiel</a:t>
            </a:r>
          </a:p>
        </p:txBody>
      </p:sp>
    </p:spTree>
    <p:extLst>
      <p:ext uri="{BB962C8B-B14F-4D97-AF65-F5344CB8AC3E}">
        <p14:creationId xmlns:p14="http://schemas.microsoft.com/office/powerpoint/2010/main" val="487972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F27BCBF7-AB10-8C40-B048-DB41B6BB88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52" y="1634825"/>
            <a:ext cx="3588350" cy="179417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A97890BB-0EA6-E14F-B657-0147BFEB1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653" y="1634824"/>
            <a:ext cx="5015219" cy="3345151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8691F16D-0EED-4944-8DD6-50CBFA771D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52" y="3639127"/>
            <a:ext cx="3588350" cy="2923309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ED1B285-1B44-B74E-9274-B0C80822EE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5460" y="1634824"/>
            <a:ext cx="2590689" cy="3345151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C3F8E236-43EB-364F-9ED0-7332E4661100}"/>
              </a:ext>
            </a:extLst>
          </p:cNvPr>
          <p:cNvSpPr/>
          <p:nvPr/>
        </p:nvSpPr>
        <p:spPr>
          <a:xfrm>
            <a:off x="1071418" y="461318"/>
            <a:ext cx="100491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3200" b="1" dirty="0">
                <a:solidFill>
                  <a:srgbClr val="842124"/>
                </a:solidFill>
                <a:latin typeface="Quicksand" panose="02000503000000000000" pitchFamily="2" charset="0"/>
              </a:rPr>
              <a:t>Sculptuur / beeldhouwkunst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92B3010-3EF9-9344-A53E-81C09A636DBF}"/>
              </a:ext>
            </a:extLst>
          </p:cNvPr>
          <p:cNvSpPr txBox="1"/>
          <p:nvPr/>
        </p:nvSpPr>
        <p:spPr>
          <a:xfrm>
            <a:off x="3999345" y="6068289"/>
            <a:ext cx="1653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rgbClr val="7D554A"/>
                </a:solidFill>
              </a:rPr>
              <a:t>Henry Moore</a:t>
            </a:r>
          </a:p>
          <a:p>
            <a:r>
              <a:rPr lang="nl-NL" sz="1600" dirty="0">
                <a:solidFill>
                  <a:srgbClr val="7D554A"/>
                </a:solidFill>
              </a:rPr>
              <a:t>Ron </a:t>
            </a:r>
            <a:r>
              <a:rPr lang="nl-NL" sz="1600" dirty="0" err="1">
                <a:solidFill>
                  <a:srgbClr val="7D554A"/>
                </a:solidFill>
              </a:rPr>
              <a:t>Mueck</a:t>
            </a:r>
            <a:endParaRPr lang="nl-NL" sz="1600" dirty="0">
              <a:solidFill>
                <a:srgbClr val="7D554A"/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D335FB9-F5A7-3541-B267-C8C694748968}"/>
              </a:ext>
            </a:extLst>
          </p:cNvPr>
          <p:cNvSpPr txBox="1"/>
          <p:nvPr/>
        </p:nvSpPr>
        <p:spPr>
          <a:xfrm>
            <a:off x="4008581" y="5026034"/>
            <a:ext cx="1496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rgbClr val="7D554A"/>
                </a:solidFill>
              </a:rPr>
              <a:t>Richard Serra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09A85E6-D2C2-724B-9792-6E335742FC49}"/>
              </a:ext>
            </a:extLst>
          </p:cNvPr>
          <p:cNvSpPr txBox="1"/>
          <p:nvPr/>
        </p:nvSpPr>
        <p:spPr>
          <a:xfrm>
            <a:off x="9240808" y="5026034"/>
            <a:ext cx="1759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rgbClr val="7D554A"/>
                </a:solidFill>
              </a:rPr>
              <a:t>Jean </a:t>
            </a:r>
            <a:r>
              <a:rPr lang="nl-NL" sz="1600" dirty="0" err="1">
                <a:solidFill>
                  <a:srgbClr val="7D554A"/>
                </a:solidFill>
              </a:rPr>
              <a:t>Tinguely</a:t>
            </a:r>
            <a:endParaRPr lang="nl-NL" sz="1600" dirty="0">
              <a:solidFill>
                <a:srgbClr val="7D55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884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BA015273-4F66-BC43-883C-CD0D36DB9E61}"/>
              </a:ext>
            </a:extLst>
          </p:cNvPr>
          <p:cNvSpPr/>
          <p:nvPr/>
        </p:nvSpPr>
        <p:spPr>
          <a:xfrm>
            <a:off x="1" y="0"/>
            <a:ext cx="12191999" cy="5986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bg1"/>
              </a:solidFill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C3F8E236-43EB-364F-9ED0-7332E4661100}"/>
              </a:ext>
            </a:extLst>
          </p:cNvPr>
          <p:cNvSpPr/>
          <p:nvPr/>
        </p:nvSpPr>
        <p:spPr>
          <a:xfrm>
            <a:off x="840509" y="961905"/>
            <a:ext cx="10510981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Bekijk film ‘Wat is een installatie?’</a:t>
            </a:r>
          </a:p>
          <a:p>
            <a:r>
              <a:rPr lang="nl-NL" dirty="0">
                <a:solidFill>
                  <a:srgbClr val="842124"/>
                </a:solidFill>
                <a:latin typeface="Quicksand" panose="02000503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https://www.arttube.nl/videos/ckv-installatiekunst</a:t>
            </a:r>
            <a:endParaRPr lang="nl-NL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endParaRPr lang="nl-NL" sz="2400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842124"/>
                </a:solidFill>
                <a:latin typeface="Quicksand" panose="02000503000000000000" pitchFamily="2" charset="0"/>
              </a:rPr>
              <a:t>Noem drie kenmerken van een installatie.</a:t>
            </a:r>
            <a:endParaRPr lang="nl-NL" sz="2400" b="1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endParaRPr lang="nl-NL" sz="2400" b="1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endParaRPr lang="nl-NL" sz="2400" b="1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Ga daarna naar </a:t>
            </a:r>
            <a:r>
              <a:rPr lang="nl-NL" dirty="0">
                <a:solidFill>
                  <a:srgbClr val="842124"/>
                </a:solidFill>
                <a:latin typeface="Quicksand" panose="02000503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www.robotlove.nl/expo</a:t>
            </a:r>
            <a:r>
              <a:rPr lang="nl-NL" dirty="0">
                <a:solidFill>
                  <a:srgbClr val="842124"/>
                </a:solidFill>
                <a:latin typeface="Quicksand" panose="02000503000000000000" pitchFamily="2" charset="0"/>
              </a:rPr>
              <a:t> </a:t>
            </a:r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en bekijk het werk van </a:t>
            </a:r>
            <a:b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</a:br>
            <a:r>
              <a:rPr lang="nl-NL" sz="2400" b="1" dirty="0" err="1">
                <a:solidFill>
                  <a:srgbClr val="842124"/>
                </a:solidFill>
                <a:latin typeface="Quicksand" panose="02000503000000000000" pitchFamily="2" charset="0"/>
              </a:rPr>
              <a:t>Hito</a:t>
            </a:r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 </a:t>
            </a:r>
            <a:r>
              <a:rPr lang="nl-NL" sz="2400" b="1" dirty="0" err="1">
                <a:solidFill>
                  <a:srgbClr val="842124"/>
                </a:solidFill>
                <a:latin typeface="Quicksand" panose="02000503000000000000" pitchFamily="2" charset="0"/>
              </a:rPr>
              <a:t>Steyerl</a:t>
            </a:r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, Anna </a:t>
            </a:r>
            <a:r>
              <a:rPr lang="nl-NL" sz="2400" b="1" dirty="0" err="1">
                <a:solidFill>
                  <a:srgbClr val="842124"/>
                </a:solidFill>
                <a:latin typeface="Quicksand" panose="02000503000000000000" pitchFamily="2" charset="0"/>
              </a:rPr>
              <a:t>Uddenberg</a:t>
            </a:r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, Margriet van </a:t>
            </a:r>
            <a:r>
              <a:rPr lang="nl-NL" sz="2400" b="1" dirty="0" err="1">
                <a:solidFill>
                  <a:srgbClr val="842124"/>
                </a:solidFill>
                <a:latin typeface="Quicksand" panose="02000503000000000000" pitchFamily="2" charset="0"/>
              </a:rPr>
              <a:t>Breevoort</a:t>
            </a:r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 en Bart Hess. </a:t>
            </a:r>
          </a:p>
          <a:p>
            <a:endParaRPr lang="nl-NL" sz="2400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842124"/>
                </a:solidFill>
                <a:latin typeface="Quicksand" panose="02000503000000000000" pitchFamily="2" charset="0"/>
              </a:rPr>
              <a:t>Wie maakt beelden en wie installaties? Leg uit!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842124"/>
                </a:solidFill>
                <a:latin typeface="Quicksand" panose="02000503000000000000" pitchFamily="2" charset="0"/>
              </a:rPr>
              <a:t>Wel werk spreekt je het meest aan? Waarom?</a:t>
            </a:r>
          </a:p>
        </p:txBody>
      </p:sp>
    </p:spTree>
    <p:extLst>
      <p:ext uri="{BB962C8B-B14F-4D97-AF65-F5344CB8AC3E}">
        <p14:creationId xmlns:p14="http://schemas.microsoft.com/office/powerpoint/2010/main" val="1471402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86E2DFF9-3FC3-2E49-93B3-37691C8701FD}"/>
              </a:ext>
            </a:extLst>
          </p:cNvPr>
          <p:cNvSpPr/>
          <p:nvPr/>
        </p:nvSpPr>
        <p:spPr>
          <a:xfrm>
            <a:off x="1" y="0"/>
            <a:ext cx="12191999" cy="5986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bg1"/>
              </a:solidFill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C3F8E236-43EB-364F-9ED0-7332E4661100}"/>
              </a:ext>
            </a:extLst>
          </p:cNvPr>
          <p:cNvSpPr/>
          <p:nvPr/>
        </p:nvSpPr>
        <p:spPr>
          <a:xfrm>
            <a:off x="1080654" y="2437902"/>
            <a:ext cx="10510981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Bekijk het filmpje over video als kunst: </a:t>
            </a:r>
          </a:p>
          <a:p>
            <a:r>
              <a:rPr lang="nl-NL" dirty="0">
                <a:solidFill>
                  <a:srgbClr val="842124"/>
                </a:solidFill>
                <a:latin typeface="Quicksand" panose="02000503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https://www.arttube.nl/videos/artclips-kan-een-video-kunst-zijn</a:t>
            </a:r>
            <a:endParaRPr lang="nl-NL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endParaRPr lang="nl-NL" sz="2400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842124"/>
                </a:solidFill>
                <a:latin typeface="Quicksand" panose="02000503000000000000" pitchFamily="2" charset="0"/>
              </a:rPr>
              <a:t>Noem drie argumenten waarom een video kunst kan zijn.</a:t>
            </a:r>
          </a:p>
        </p:txBody>
      </p:sp>
    </p:spTree>
    <p:extLst>
      <p:ext uri="{BB962C8B-B14F-4D97-AF65-F5344CB8AC3E}">
        <p14:creationId xmlns:p14="http://schemas.microsoft.com/office/powerpoint/2010/main" val="2644725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A8077433-522C-EF4E-B4BC-6F2A6770AD88}"/>
              </a:ext>
            </a:extLst>
          </p:cNvPr>
          <p:cNvSpPr/>
          <p:nvPr/>
        </p:nvSpPr>
        <p:spPr>
          <a:xfrm>
            <a:off x="1" y="0"/>
            <a:ext cx="12191999" cy="5986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bg1"/>
              </a:solidFill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C3F8E236-43EB-364F-9ED0-7332E4661100}"/>
              </a:ext>
            </a:extLst>
          </p:cNvPr>
          <p:cNvSpPr/>
          <p:nvPr/>
        </p:nvSpPr>
        <p:spPr>
          <a:xfrm>
            <a:off x="261698" y="525137"/>
            <a:ext cx="1151120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Bekijk de muziekvideo </a:t>
            </a:r>
            <a:b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</a:br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“I </a:t>
            </a:r>
            <a:r>
              <a:rPr lang="nl-NL" sz="2400" b="1" dirty="0" err="1">
                <a:solidFill>
                  <a:srgbClr val="842124"/>
                </a:solidFill>
                <a:latin typeface="Quicksand" panose="02000503000000000000" pitchFamily="2" charset="0"/>
              </a:rPr>
              <a:t>am</a:t>
            </a:r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 a </a:t>
            </a:r>
            <a:r>
              <a:rPr lang="nl-NL" sz="2400" b="1" dirty="0" err="1">
                <a:solidFill>
                  <a:srgbClr val="842124"/>
                </a:solidFill>
                <a:latin typeface="Quicksand" panose="02000503000000000000" pitchFamily="2" charset="0"/>
              </a:rPr>
              <a:t>problem</a:t>
            </a:r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” van Will Benedict. </a:t>
            </a:r>
            <a:b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</a:br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Je ziet talkshow gastheer Charlie Rose </a:t>
            </a:r>
            <a:b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</a:br>
            <a: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  <a:t>in gesprek met een alien. </a:t>
            </a:r>
            <a:br>
              <a:rPr lang="nl-NL" sz="2400" b="1" dirty="0">
                <a:solidFill>
                  <a:srgbClr val="842124"/>
                </a:solidFill>
                <a:latin typeface="Quicksand" panose="02000503000000000000" pitchFamily="2" charset="0"/>
              </a:rPr>
            </a:br>
            <a:r>
              <a:rPr lang="nl-NL" dirty="0">
                <a:solidFill>
                  <a:srgbClr val="842124"/>
                </a:solidFill>
                <a:latin typeface="Quicksand" panose="02000503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https://vimeo.com/174352700</a:t>
            </a:r>
            <a:endParaRPr lang="nl-NL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endParaRPr lang="nl-NL" sz="2400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r>
              <a:rPr lang="nl-NL" dirty="0">
                <a:solidFill>
                  <a:srgbClr val="842124"/>
                </a:solidFill>
                <a:latin typeface="Quicksand" panose="02000503000000000000" pitchFamily="2" charset="0"/>
              </a:rPr>
              <a:t>Vragen: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rgbClr val="842124"/>
                </a:solidFill>
                <a:latin typeface="Quicksand" panose="02000503000000000000" pitchFamily="2" charset="0"/>
              </a:rPr>
              <a:t>Wat valt je op aan het ‘gesprek’?</a:t>
            </a:r>
            <a:br>
              <a:rPr lang="nl-NL" dirty="0">
                <a:solidFill>
                  <a:srgbClr val="842124"/>
                </a:solidFill>
                <a:latin typeface="Quicksand" panose="02000503000000000000" pitchFamily="2" charset="0"/>
              </a:rPr>
            </a:br>
            <a:endParaRPr lang="nl-NL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rgbClr val="842124"/>
                </a:solidFill>
                <a:latin typeface="Quicksand" panose="02000503000000000000" pitchFamily="2" charset="0"/>
              </a:rPr>
              <a:t>Beschrijf de soundtrack (muziek en </a:t>
            </a:r>
            <a:r>
              <a:rPr lang="nl-NL" dirty="0" err="1">
                <a:solidFill>
                  <a:srgbClr val="842124"/>
                </a:solidFill>
                <a:latin typeface="Quicksand" panose="02000503000000000000" pitchFamily="2" charset="0"/>
              </a:rPr>
              <a:t>lyrics</a:t>
            </a:r>
            <a:r>
              <a:rPr lang="nl-NL" dirty="0">
                <a:solidFill>
                  <a:srgbClr val="842124"/>
                </a:solidFill>
                <a:latin typeface="Quicksand" panose="02000503000000000000" pitchFamily="2" charset="0"/>
              </a:rPr>
              <a:t>). </a:t>
            </a:r>
            <a:br>
              <a:rPr lang="nl-NL" dirty="0">
                <a:solidFill>
                  <a:srgbClr val="842124"/>
                </a:solidFill>
                <a:latin typeface="Quicksand" panose="02000503000000000000" pitchFamily="2" charset="0"/>
              </a:rPr>
            </a:br>
            <a:r>
              <a:rPr lang="nl-NL" dirty="0">
                <a:solidFill>
                  <a:srgbClr val="842124"/>
                </a:solidFill>
                <a:latin typeface="Quicksand" panose="02000503000000000000" pitchFamily="2" charset="0"/>
              </a:rPr>
              <a:t>Wat voor soort muziek is het en wat voor sfeer heeft die?</a:t>
            </a:r>
            <a:br>
              <a:rPr lang="nl-NL" dirty="0">
                <a:solidFill>
                  <a:srgbClr val="842124"/>
                </a:solidFill>
                <a:latin typeface="Quicksand" panose="02000503000000000000" pitchFamily="2" charset="0"/>
              </a:rPr>
            </a:br>
            <a:endParaRPr lang="nl-NL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rgbClr val="842124"/>
                </a:solidFill>
                <a:latin typeface="Quicksand" panose="02000503000000000000" pitchFamily="2" charset="0"/>
              </a:rPr>
              <a:t>Er zitten allerlei absurde elementen in de video. Noem er tenminste drie.</a:t>
            </a:r>
            <a:br>
              <a:rPr lang="nl-NL" dirty="0">
                <a:solidFill>
                  <a:srgbClr val="842124"/>
                </a:solidFill>
                <a:latin typeface="Quicksand" panose="02000503000000000000" pitchFamily="2" charset="0"/>
              </a:rPr>
            </a:br>
            <a:endParaRPr lang="nl-NL" dirty="0">
              <a:solidFill>
                <a:srgbClr val="842124"/>
              </a:solidFill>
              <a:latin typeface="Quicksand" panose="02000503000000000000" pitchFamily="2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rgbClr val="842124"/>
                </a:solidFill>
                <a:latin typeface="Quicksand" panose="02000503000000000000" pitchFamily="2" charset="0"/>
              </a:rPr>
              <a:t>Deze video gaat over problemen rond aanpassing van een minderheidsgroep, vertegenwoordigd door de alien. Hoe maakt de video de botsing tussen 2 werelden zichtbaar?</a:t>
            </a:r>
            <a:endParaRPr lang="nl-NL" sz="2400" dirty="0">
              <a:solidFill>
                <a:srgbClr val="842124"/>
              </a:solidFill>
              <a:latin typeface="Quicksand" panose="02000503000000000000" pitchFamily="2" charset="0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C838F6A7-E40F-374D-AF59-56DD255B69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974" y="1"/>
            <a:ext cx="5534025" cy="311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016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C26FC61C-2227-424D-AB21-3A2315B7B932}"/>
              </a:ext>
            </a:extLst>
          </p:cNvPr>
          <p:cNvSpPr/>
          <p:nvPr/>
        </p:nvSpPr>
        <p:spPr>
          <a:xfrm>
            <a:off x="4984157" y="3863170"/>
            <a:ext cx="22236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sz="2400" b="1" dirty="0">
                <a:solidFill>
                  <a:schemeClr val="bg1"/>
                </a:solidFill>
                <a:latin typeface="Robot Love" panose="00000400000000000000" pitchFamily="50" charset="0"/>
              </a:rPr>
              <a:t>TOT</a:t>
            </a:r>
          </a:p>
          <a:p>
            <a:pPr algn="ctr"/>
            <a:r>
              <a:rPr lang="nl-NL" sz="2400" b="1" dirty="0">
                <a:solidFill>
                  <a:schemeClr val="bg1"/>
                </a:solidFill>
                <a:latin typeface="Robot Love" panose="00000400000000000000" pitchFamily="50" charset="0"/>
              </a:rPr>
              <a:t>ROBOT LOVE!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6F82147-FA62-4C48-82B2-4682E9F61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9254" y="2643188"/>
            <a:ext cx="1004917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43051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2409</TotalTime>
  <Words>137</Words>
  <Application>Microsoft Macintosh PowerPoint</Application>
  <PresentationFormat>Breedbeeld</PresentationFormat>
  <Paragraphs>41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Quicksand</vt:lpstr>
      <vt:lpstr>Robot Love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Peter de Rooden</dc:creator>
  <cp:lastModifiedBy>Simone van wijk</cp:lastModifiedBy>
  <cp:revision>76</cp:revision>
  <dcterms:created xsi:type="dcterms:W3CDTF">2018-06-18T10:55:59Z</dcterms:created>
  <dcterms:modified xsi:type="dcterms:W3CDTF">2018-09-07T12:29:57Z</dcterms:modified>
</cp:coreProperties>
</file>