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9" r:id="rId2"/>
    <p:sldId id="290" r:id="rId3"/>
    <p:sldId id="298" r:id="rId4"/>
    <p:sldId id="291" r:id="rId5"/>
    <p:sldId id="299" r:id="rId6"/>
    <p:sldId id="300" r:id="rId7"/>
    <p:sldId id="271" r:id="rId8"/>
    <p:sldId id="262" r:id="rId9"/>
    <p:sldId id="281" r:id="rId10"/>
    <p:sldId id="301" r:id="rId11"/>
    <p:sldId id="302" r:id="rId12"/>
    <p:sldId id="303" r:id="rId13"/>
    <p:sldId id="305" r:id="rId14"/>
    <p:sldId id="261" r:id="rId15"/>
    <p:sldId id="296" r:id="rId16"/>
    <p:sldId id="265" r:id="rId17"/>
    <p:sldId id="282" r:id="rId18"/>
    <p:sldId id="266" r:id="rId19"/>
    <p:sldId id="268" r:id="rId20"/>
    <p:sldId id="269" r:id="rId21"/>
    <p:sldId id="283" r:id="rId22"/>
    <p:sldId id="304" r:id="rId2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2124"/>
    <a:srgbClr val="DEBEA4"/>
    <a:srgbClr val="BAB4A2"/>
    <a:srgbClr val="2D2C1D"/>
    <a:srgbClr val="1C371C"/>
    <a:srgbClr val="090504"/>
    <a:srgbClr val="F0E6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04" autoAdjust="0"/>
    <p:restoredTop sz="94658"/>
  </p:normalViewPr>
  <p:slideViewPr>
    <p:cSldViewPr snapToGrid="0">
      <p:cViewPr>
        <p:scale>
          <a:sx n="66" d="100"/>
          <a:sy n="66" d="100"/>
        </p:scale>
        <p:origin x="2124" y="10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789A0-3E1F-4C3D-90A5-75BCA2A59C14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B36ABA-3B28-4F76-822E-FE5D37DF6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8309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B675EE-AE24-4852-A288-47B2962393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F1F4DD3-104B-4C5F-BD4E-A5A3CF45DC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1AF79A8-DC69-4F0E-8731-262F42AEA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318C231-ED65-406B-B7D2-7BA8FEB13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F3D0007-EDA8-42E4-919B-BC829233D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53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BE479D-1C75-412B-A6F9-758DC91F8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678381-2B15-4AA2-A602-42AFB0C599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0D58E4D-405C-40B5-A138-261A0CFC8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C5DCC2-4984-4A27-A9E7-15F566E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702C34B-3B08-4AD8-BBE3-DECF897F3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1755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0632A70-F265-4B05-AC7E-31FF89C4DA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DC5C10A-C304-4E96-8D3B-BAC57128DC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784DC72-CBDB-45A4-87BB-DE9C03409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1BE89AA-C88D-46F2-9100-0FEA4680C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0CAB686-5149-4517-B56A-106991C24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5269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813371-4FB8-47B7-A7D1-6395BD661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DD8F04-D8BF-4EB6-8FD8-6995EC226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67EB042-4306-4FF2-8B3B-A03E951A0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8A9DF96-B65B-4562-B864-09EA9B86A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29168D-14C1-4493-8DCC-14C95F700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6402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6C24AC-BF23-4609-A753-1AC8B0820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1319130-C9DC-48B0-89FF-9880E447D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ABDD2B3-4E9F-4392-AA76-0F3BD0E50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8253837-D3E0-4B0B-AB15-D436AE165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AF7B018-61ED-45ED-8977-BC296AE16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2882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ABA58F-6489-42F7-800F-5BA4FE27D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E179D66-5185-4777-B58C-3B01C68CBC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C3AECF9-9912-4C13-B9F7-9AC0F01F14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9136B8E-CB0E-4707-9C4F-6217884F7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FFF935E-DF45-48FB-B352-0F00F2F59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8A074B5-32B3-427A-B70E-2D7C8128F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3028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FECFB9-B0FF-40A4-9806-AB240AABC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C0A2DF0-D625-42B8-9465-BC7D9F6769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D490E39-C938-4657-95A3-9AFD3CFAA1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659BEC9-1BFB-4356-B522-879967D5F5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54D9F8BB-F4FE-4D93-8E43-CC858B2B5B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6311C62-6EA9-4248-AF4C-3B8CC7FC1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0FD0E348-792E-406B-ABEE-0635414B3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CC373C9-FFD6-4BAA-BC2D-BCBC17BE0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43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89F8DE-F780-4B06-88F4-D9C6ED286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49C9AE8-D0F0-466B-998A-F4FC9EEFB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6760E0B-82D5-48B3-A153-6131FFE2C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007BBE7-20B8-4BF5-855F-144177266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8128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729B411-E3E2-41D4-8A0E-A576334C0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CB7CBD6-EC72-4E7E-8180-9A7854A0B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C01EF53-F6D5-4BB7-B5D0-4AD373553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6130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1DD91A-517E-4D2D-8947-B844A1C8E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0EB996-33E7-40BA-923A-95274A1C80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550B4A4-E5D3-4B5F-A97D-42513AB492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346BE85-F95B-4423-9D92-862FC7CF2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D2C887D-0488-4C71-954B-9C1B191E9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4F653CE-E2DA-4F61-8057-0C970BC21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3475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830F02-06C9-4BE3-A57D-FC80F4A58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01DD52D-6ADB-400F-AC1A-4C80921379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A8C53AD-C83A-4069-95E3-298308AA17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C8A713C-CADD-4503-B3AA-6FD87DE27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43F2C0B-FA2E-4DBF-A4A0-59516A545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D54037E-7A24-4FE8-9A48-F0762CB04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8382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369EA6B-F4B6-42B7-A6A2-53B0E6D2D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3309AC0-63F4-4F18-92ED-0630CCB28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55E68F-90A7-48A5-999A-CDA0B4AFDE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80490-2CD1-4C09-967C-67E023DAE15F}" type="datetimeFigureOut">
              <a:rPr lang="nl-NL" smtClean="0"/>
              <a:t>11-9-2018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A2B548F-42D8-4BD7-9523-E67FAF25E2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8D87F78-3A86-44CB-86D2-56A41BE5AB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71C1D-38A1-410B-A6BF-0197220BCC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04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DvZHnH5t-4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youtube.com/watch?v=vFLFW_7UlBo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160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61532D1F-A5B1-6846-A13F-E04F5452CEB4}"/>
              </a:ext>
            </a:extLst>
          </p:cNvPr>
          <p:cNvSpPr/>
          <p:nvPr/>
        </p:nvSpPr>
        <p:spPr>
          <a:xfrm>
            <a:off x="1" y="0"/>
            <a:ext cx="12191999" cy="5986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36502099-866A-504A-8474-5146C30B1139}"/>
              </a:ext>
            </a:extLst>
          </p:cNvPr>
          <p:cNvSpPr/>
          <p:nvPr/>
        </p:nvSpPr>
        <p:spPr>
          <a:xfrm>
            <a:off x="1071418" y="1469737"/>
            <a:ext cx="1004916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b="1" dirty="0">
                <a:solidFill>
                  <a:srgbClr val="842124"/>
                </a:solidFill>
                <a:latin typeface="Quicksand" panose="02000503000000000000" pitchFamily="2" charset="0"/>
              </a:rPr>
              <a:t>Vragen over robots: </a:t>
            </a:r>
          </a:p>
          <a:p>
            <a:pPr marL="514350" indent="-514350">
              <a:buAutoNum type="arabicPeriod"/>
            </a:pPr>
            <a:endParaRPr lang="nl-NL" sz="3200" b="1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Teken een robot.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Hoe zou jij een robot defini</a:t>
            </a: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  <a:cs typeface="Calibri" panose="020F0502020204030204" pitchFamily="34" charset="0"/>
              </a:rPr>
              <a:t>ëren</a:t>
            </a: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Bekijk het filmpje. </a:t>
            </a:r>
            <a:b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</a:b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Welke eigenschappen heeft een robot? </a:t>
            </a:r>
            <a:r>
              <a:rPr lang="nl-NL" sz="2400" dirty="0">
                <a:solidFill>
                  <a:srgbClr val="842124"/>
                </a:solidFill>
                <a:latin typeface="Quicksand" panose="02000503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https://www.youtube.com/watch?v=yDvZHnH5t-4</a:t>
            </a:r>
            <a:r>
              <a:rPr lang="nl-NL" sz="2400" dirty="0">
                <a:solidFill>
                  <a:srgbClr val="842124"/>
                </a:solidFill>
                <a:latin typeface="Quicksand" panose="02000503000000000000" pitchFamily="2" charset="0"/>
              </a:rPr>
              <a:t> </a:t>
            </a:r>
            <a:endParaRPr lang="nl-NL" sz="3200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514350" indent="-514350">
              <a:buAutoNum type="arabicParenR"/>
            </a:pPr>
            <a:endParaRPr lang="nl-NL" sz="3200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514350" indent="-514350">
              <a:buAutoNum type="arabicParenR"/>
            </a:pPr>
            <a:endParaRPr lang="nl-NL" sz="3200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514350" indent="-514350">
              <a:buAutoNum type="arabicParenR"/>
            </a:pPr>
            <a:endParaRPr lang="nl-NL" sz="3200" b="1" dirty="0">
              <a:solidFill>
                <a:srgbClr val="842124"/>
              </a:solidFill>
              <a:latin typeface="Quicksand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719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61532D1F-A5B1-6846-A13F-E04F5452CEB4}"/>
              </a:ext>
            </a:extLst>
          </p:cNvPr>
          <p:cNvSpPr/>
          <p:nvPr/>
        </p:nvSpPr>
        <p:spPr>
          <a:xfrm>
            <a:off x="1" y="0"/>
            <a:ext cx="12191999" cy="5986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36502099-866A-504A-8474-5146C30B1139}"/>
              </a:ext>
            </a:extLst>
          </p:cNvPr>
          <p:cNvSpPr/>
          <p:nvPr/>
        </p:nvSpPr>
        <p:spPr>
          <a:xfrm>
            <a:off x="1071418" y="1218277"/>
            <a:ext cx="100491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b="1" dirty="0">
                <a:solidFill>
                  <a:srgbClr val="842124"/>
                </a:solidFill>
                <a:latin typeface="Quicksand" panose="02000503000000000000" pitchFamily="2" charset="0"/>
              </a:rPr>
              <a:t>Vragen over liefde en robots: </a:t>
            </a:r>
          </a:p>
          <a:p>
            <a:pPr marL="514350" indent="-514350">
              <a:buAutoNum type="arabicParenR"/>
            </a:pPr>
            <a:endParaRPr lang="nl-NL" sz="3200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Noem een voorbeeld van iets (een niet-mens) waar jij heel erg van houdt.</a:t>
            </a:r>
          </a:p>
          <a:p>
            <a:pPr marL="514350" indent="-514350">
              <a:buFont typeface="+mj-lt"/>
              <a:buAutoNum type="arabicPeriod"/>
            </a:pPr>
            <a:endParaRPr lang="nl-NL" sz="3200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Beschrijf wat voor jou liefde is. </a:t>
            </a:r>
            <a:b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</a:b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Wat komt er allemaal bij kijken?</a:t>
            </a:r>
          </a:p>
        </p:txBody>
      </p:sp>
    </p:spTree>
    <p:extLst>
      <p:ext uri="{BB962C8B-B14F-4D97-AF65-F5344CB8AC3E}">
        <p14:creationId xmlns:p14="http://schemas.microsoft.com/office/powerpoint/2010/main" val="3440600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6502099-866A-504A-8474-5146C30B1139}"/>
              </a:ext>
            </a:extLst>
          </p:cNvPr>
          <p:cNvSpPr/>
          <p:nvPr/>
        </p:nvSpPr>
        <p:spPr>
          <a:xfrm>
            <a:off x="741721" y="544245"/>
            <a:ext cx="100491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b="1" dirty="0">
                <a:solidFill>
                  <a:srgbClr val="842124"/>
                </a:solidFill>
                <a:latin typeface="Quicksand" panose="02000503000000000000" pitchFamily="2" charset="0"/>
              </a:rPr>
              <a:t>Bekijk </a:t>
            </a:r>
            <a:r>
              <a:rPr lang="nl-NL" sz="3200" b="1" dirty="0">
                <a:solidFill>
                  <a:srgbClr val="842124"/>
                </a:solidFill>
                <a:latin typeface="Quicksand" panose="02000503000000000000" pitchFamily="2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het filmpje over Paro </a:t>
            </a:r>
            <a:r>
              <a:rPr lang="nl-NL" sz="3200" b="1" dirty="0">
                <a:solidFill>
                  <a:srgbClr val="842124"/>
                </a:solidFill>
                <a:latin typeface="Quicksand" panose="02000503000000000000" pitchFamily="2" charset="0"/>
              </a:rPr>
              <a:t>. </a:t>
            </a:r>
            <a:br>
              <a:rPr lang="nl-NL" sz="3200" b="1" dirty="0">
                <a:solidFill>
                  <a:srgbClr val="842124"/>
                </a:solidFill>
                <a:latin typeface="Quicksand" panose="02000503000000000000" pitchFamily="2" charset="0"/>
              </a:rPr>
            </a:br>
            <a:endParaRPr lang="nl-NL" sz="3200" b="1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3. Wat voor gevoel roept </a:t>
            </a:r>
            <a:r>
              <a:rPr lang="nl-NL" sz="3200" dirty="0" err="1">
                <a:solidFill>
                  <a:srgbClr val="842124"/>
                </a:solidFill>
                <a:latin typeface="Quicksand" panose="02000503000000000000" pitchFamily="2" charset="0"/>
              </a:rPr>
              <a:t>Paro</a:t>
            </a: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 bij je op?</a:t>
            </a:r>
            <a:b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</a:b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    Waardoor komt dit denk je?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022E8E5-27A5-2D49-94B1-A02841E944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8353" y="3006398"/>
            <a:ext cx="4836907" cy="322712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AD0B273-32EC-9C4A-9056-C92FA40755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721" y="3006398"/>
            <a:ext cx="5730043" cy="322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71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EB71FA5-4F1D-B340-88A9-566CA284E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6335" y="919649"/>
            <a:ext cx="9750476" cy="6594808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CC597312-4EF1-0D49-BE1C-65E188337E2A}"/>
              </a:ext>
            </a:extLst>
          </p:cNvPr>
          <p:cNvSpPr txBox="1"/>
          <p:nvPr/>
        </p:nvSpPr>
        <p:spPr>
          <a:xfrm>
            <a:off x="7755250" y="733246"/>
            <a:ext cx="413467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</a:rPr>
              <a:t>Ga naar </a:t>
            </a:r>
            <a:r>
              <a:rPr lang="nl-NL" sz="2800" b="1" u="sng" dirty="0" err="1">
                <a:solidFill>
                  <a:srgbClr val="842124"/>
                </a:solidFill>
                <a:latin typeface="Quicksand" panose="02000503000000000000" pitchFamily="2" charset="0"/>
              </a:rPr>
              <a:t>robotlove.nl</a:t>
            </a:r>
            <a:endParaRPr lang="nl-NL" sz="2800" b="1" u="sng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endParaRPr lang="nl-NL" sz="2800" b="1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</a:rPr>
              <a:t>Kies: </a:t>
            </a:r>
            <a: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  <a:t>Chat met PIP </a:t>
            </a:r>
            <a:b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</a:br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</a:rPr>
              <a:t>op de homepage</a:t>
            </a:r>
          </a:p>
          <a:p>
            <a:endParaRPr lang="nl-NL" sz="2800" b="1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  <a:t>Chat een aantal minuten met PIP</a:t>
            </a:r>
          </a:p>
          <a:p>
            <a: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  <a:t>Wat valt je op in </a:t>
            </a:r>
            <a:b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</a:br>
            <a: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  <a:t>de conversatie?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  <a:t>Is Pip een man </a:t>
            </a:r>
            <a:b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</a:br>
            <a: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  <a:t>of een vrouw? </a:t>
            </a:r>
            <a:b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</a:br>
            <a: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  <a:t>Of iets anders?</a:t>
            </a:r>
          </a:p>
          <a:p>
            <a:endParaRPr lang="nl-NL" sz="2800" b="1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endParaRPr lang="nl-NL" sz="2800" b="1" dirty="0">
              <a:solidFill>
                <a:srgbClr val="842124"/>
              </a:solidFill>
              <a:latin typeface="Quicksand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819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34D1508-AE06-4D38-B5B9-5E5F7045E7AB}"/>
              </a:ext>
            </a:extLst>
          </p:cNvPr>
          <p:cNvSpPr txBox="1"/>
          <p:nvPr/>
        </p:nvSpPr>
        <p:spPr>
          <a:xfrm>
            <a:off x="0" y="64214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>
                <a:solidFill>
                  <a:srgbClr val="842124"/>
                </a:solidFill>
                <a:latin typeface="Quicksand" panose="02000503000000000000" pitchFamily="2" charset="0"/>
              </a:rPr>
              <a:t>Kunstenaar Ine Poppe, de maker van PIP, </a:t>
            </a:r>
          </a:p>
          <a:p>
            <a:pPr algn="ctr"/>
            <a:r>
              <a:rPr lang="nl-NL" sz="3600" b="1" dirty="0">
                <a:solidFill>
                  <a:srgbClr val="842124"/>
                </a:solidFill>
                <a:latin typeface="Quicksand" panose="02000503000000000000" pitchFamily="2" charset="0"/>
              </a:rPr>
              <a:t>vertelt over haar kunstwerk.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09CBA77-1069-4385-9F25-C9D2E35C09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6796" y="2524734"/>
            <a:ext cx="6418407" cy="353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93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C26FC61C-2227-424D-AB21-3A2315B7B932}"/>
              </a:ext>
            </a:extLst>
          </p:cNvPr>
          <p:cNvSpPr/>
          <p:nvPr/>
        </p:nvSpPr>
        <p:spPr>
          <a:xfrm>
            <a:off x="4984157" y="3863170"/>
            <a:ext cx="22236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sz="2400" b="1" dirty="0">
                <a:solidFill>
                  <a:schemeClr val="bg1"/>
                </a:solidFill>
                <a:latin typeface="Robot Love" panose="00000400000000000000" pitchFamily="50" charset="0"/>
              </a:rPr>
              <a:t>TOT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latin typeface="Robot Love" panose="00000400000000000000" pitchFamily="50" charset="0"/>
              </a:rPr>
              <a:t>ROBOT LOVE!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6F82147-FA62-4C48-82B2-4682E9F61A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254" y="2643188"/>
            <a:ext cx="1004917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993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003A609-115A-48C0-8BDC-59CCC803C78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6CCFE48-081F-FC40-8B89-4E9287579B9C}"/>
              </a:ext>
            </a:extLst>
          </p:cNvPr>
          <p:cNvSpPr txBox="1"/>
          <p:nvPr/>
        </p:nvSpPr>
        <p:spPr>
          <a:xfrm>
            <a:off x="5686546" y="1197620"/>
            <a:ext cx="5380383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Robot Love" pitchFamily="2" charset="77"/>
              </a:rPr>
              <a:t>GEDEELDE </a:t>
            </a:r>
          </a:p>
          <a:p>
            <a:r>
              <a:rPr lang="nl-NL" sz="2800" b="1" dirty="0">
                <a:solidFill>
                  <a:schemeClr val="bg1"/>
                </a:solidFill>
                <a:latin typeface="Robot Love" pitchFamily="2" charset="77"/>
              </a:rPr>
              <a:t>LIEFDE</a:t>
            </a:r>
          </a:p>
          <a:p>
            <a:endParaRPr lang="en-US" sz="2800" b="1" dirty="0">
              <a:solidFill>
                <a:schemeClr val="bg1"/>
              </a:solidFill>
              <a:latin typeface="Quicksand" panose="02000503000000000000" pitchFamily="2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Quicksand" panose="02000503000000000000" pitchFamily="2" charset="0"/>
              </a:rPr>
              <a:t>L.A. </a:t>
            </a:r>
            <a:r>
              <a:rPr lang="en-US" sz="2800" dirty="0" err="1">
                <a:solidFill>
                  <a:schemeClr val="bg1"/>
                </a:solidFill>
                <a:latin typeface="Quicksand" panose="02000503000000000000" pitchFamily="2" charset="0"/>
              </a:rPr>
              <a:t>Raeven</a:t>
            </a:r>
            <a:r>
              <a:rPr lang="en-US" sz="2800" dirty="0">
                <a:solidFill>
                  <a:schemeClr val="bg1"/>
                </a:solidFill>
                <a:latin typeface="Quicksand" panose="02000503000000000000" pitchFamily="2" charset="0"/>
              </a:rPr>
              <a:t>,</a:t>
            </a:r>
          </a:p>
          <a:p>
            <a:r>
              <a:rPr lang="en-US" sz="2800" dirty="0">
                <a:solidFill>
                  <a:schemeClr val="bg1"/>
                </a:solidFill>
                <a:latin typeface="Quicksand" panose="02000503000000000000" pitchFamily="2" charset="0"/>
              </a:rPr>
              <a:t>‘Annelies, Looking </a:t>
            </a:r>
            <a:br>
              <a:rPr lang="en-US" sz="2800" dirty="0">
                <a:solidFill>
                  <a:schemeClr val="bg1"/>
                </a:solidFill>
                <a:latin typeface="Quicksand" panose="02000503000000000000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Quicksand" panose="02000503000000000000" pitchFamily="2" charset="0"/>
              </a:rPr>
              <a:t>for Completion’</a:t>
            </a:r>
          </a:p>
          <a:p>
            <a:r>
              <a:rPr lang="en-US" sz="2800" dirty="0">
                <a:solidFill>
                  <a:schemeClr val="bg1"/>
                </a:solidFill>
                <a:latin typeface="Quicksand" panose="02000503000000000000" pitchFamily="2" charset="0"/>
              </a:rPr>
              <a:t>2018 </a:t>
            </a:r>
          </a:p>
          <a:p>
            <a:endParaRPr lang="en-US" sz="2800" dirty="0">
              <a:solidFill>
                <a:schemeClr val="bg1"/>
              </a:solidFill>
              <a:latin typeface="Quicksand" panose="02000503000000000000" pitchFamily="2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Quicksand" panose="02000503000000000000" pitchFamily="2" charset="0"/>
              </a:rPr>
              <a:t>android robot, courtesy of the artists. Artwork commissioned by </a:t>
            </a:r>
            <a:br>
              <a:rPr lang="en-US" sz="2000" dirty="0">
                <a:solidFill>
                  <a:schemeClr val="bg1"/>
                </a:solidFill>
                <a:latin typeface="Quicksand" panose="02000503000000000000" pitchFamily="2" charset="0"/>
              </a:rPr>
            </a:br>
            <a:r>
              <a:rPr lang="en-US" sz="2000" dirty="0" err="1">
                <a:solidFill>
                  <a:schemeClr val="bg1"/>
                </a:solidFill>
                <a:latin typeface="Quicksand" panose="02000503000000000000" pitchFamily="2" charset="0"/>
              </a:rPr>
              <a:t>Niet</a:t>
            </a:r>
            <a:r>
              <a:rPr lang="en-US" sz="2000" dirty="0">
                <a:solidFill>
                  <a:schemeClr val="bg1"/>
                </a:solidFill>
                <a:latin typeface="Quicksand" panose="02000503000000000000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Quicksand" panose="02000503000000000000" pitchFamily="2" charset="0"/>
              </a:rPr>
              <a:t>Normaal</a:t>
            </a:r>
            <a:r>
              <a:rPr lang="en-US" sz="2000" dirty="0">
                <a:solidFill>
                  <a:schemeClr val="bg1"/>
                </a:solidFill>
                <a:latin typeface="Quicksand" panose="02000503000000000000" pitchFamily="2" charset="0"/>
              </a:rPr>
              <a:t> Foundation</a:t>
            </a:r>
          </a:p>
        </p:txBody>
      </p:sp>
    </p:spTree>
    <p:extLst>
      <p:ext uri="{BB962C8B-B14F-4D97-AF65-F5344CB8AC3E}">
        <p14:creationId xmlns:p14="http://schemas.microsoft.com/office/powerpoint/2010/main" val="3482483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E005BF3-FD42-4A2B-8D1C-67465AA6D9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4741" y="833718"/>
            <a:ext cx="8877020" cy="5190565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96220A75-2CE4-4C26-B8F1-F4AA24F600C9}"/>
              </a:ext>
            </a:extLst>
          </p:cNvPr>
          <p:cNvSpPr txBox="1"/>
          <p:nvPr/>
        </p:nvSpPr>
        <p:spPr>
          <a:xfrm>
            <a:off x="8288549" y="2951947"/>
            <a:ext cx="28949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 err="1">
                <a:solidFill>
                  <a:schemeClr val="bg1"/>
                </a:solidFill>
                <a:latin typeface="Quicksand" panose="02000503000000000000" pitchFamily="2" charset="0"/>
              </a:rPr>
              <a:t>Zoro</a:t>
            </a:r>
            <a:r>
              <a:rPr lang="nl-NL" sz="2800" b="1" dirty="0">
                <a:solidFill>
                  <a:schemeClr val="bg1"/>
                </a:solidFill>
                <a:latin typeface="Quicksand" panose="02000503000000000000" pitchFamily="2" charset="0"/>
              </a:rPr>
              <a:t> </a:t>
            </a:r>
            <a:r>
              <a:rPr lang="nl-NL" sz="2800" b="1" dirty="0" err="1">
                <a:solidFill>
                  <a:schemeClr val="bg1"/>
                </a:solidFill>
                <a:latin typeface="Quicksand" panose="02000503000000000000" pitchFamily="2" charset="0"/>
              </a:rPr>
              <a:t>Feigl</a:t>
            </a:r>
            <a:r>
              <a:rPr lang="nl-NL" sz="2800" b="1" dirty="0">
                <a:solidFill>
                  <a:schemeClr val="bg1"/>
                </a:solidFill>
                <a:latin typeface="Quicksand" panose="02000503000000000000" pitchFamily="2" charset="0"/>
              </a:rPr>
              <a:t>: </a:t>
            </a:r>
          </a:p>
          <a:p>
            <a:r>
              <a:rPr lang="nl-NL" sz="2800" dirty="0" err="1">
                <a:solidFill>
                  <a:schemeClr val="bg1"/>
                </a:solidFill>
                <a:latin typeface="Quicksand" panose="02000503000000000000" pitchFamily="2" charset="0"/>
              </a:rPr>
              <a:t>Playbot</a:t>
            </a:r>
            <a:r>
              <a:rPr lang="nl-NL" sz="2800" dirty="0">
                <a:solidFill>
                  <a:schemeClr val="bg1"/>
                </a:solidFill>
                <a:latin typeface="Quicksand" panose="02000503000000000000" pitchFamily="2" charset="0"/>
              </a:rPr>
              <a:t> (2018)</a:t>
            </a:r>
          </a:p>
        </p:txBody>
      </p:sp>
    </p:spTree>
    <p:extLst>
      <p:ext uri="{BB962C8B-B14F-4D97-AF65-F5344CB8AC3E}">
        <p14:creationId xmlns:p14="http://schemas.microsoft.com/office/powerpoint/2010/main" val="2589164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5E8A375C-BB03-4BE0-863D-AD289CE9474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9885"/>
            <a:ext cx="7149547" cy="5054827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E8345E18-2C6D-43B5-9041-5C7E4F127436}"/>
              </a:ext>
            </a:extLst>
          </p:cNvPr>
          <p:cNvSpPr txBox="1"/>
          <p:nvPr/>
        </p:nvSpPr>
        <p:spPr>
          <a:xfrm>
            <a:off x="7523530" y="1612921"/>
            <a:ext cx="714954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Robot Love" pitchFamily="2" charset="77"/>
              </a:rPr>
              <a:t>GEDEELDE </a:t>
            </a:r>
          </a:p>
          <a:p>
            <a:r>
              <a:rPr lang="nl-NL" sz="2800" b="1" dirty="0">
                <a:solidFill>
                  <a:schemeClr val="bg1"/>
                </a:solidFill>
                <a:latin typeface="Robot Love" pitchFamily="2" charset="77"/>
              </a:rPr>
              <a:t>INTELLIGENTIE</a:t>
            </a:r>
          </a:p>
          <a:p>
            <a:endParaRPr lang="en-US" sz="2800" b="1" dirty="0">
              <a:solidFill>
                <a:schemeClr val="bg1"/>
              </a:solidFill>
              <a:latin typeface="Quicksand" panose="02000503000000000000" pitchFamily="2" charset="0"/>
            </a:endParaRPr>
          </a:p>
          <a:p>
            <a:r>
              <a:rPr lang="en-US" sz="2800" b="1" dirty="0" err="1">
                <a:solidFill>
                  <a:schemeClr val="bg1"/>
                </a:solidFill>
                <a:latin typeface="Quicksand" panose="02000503000000000000" pitchFamily="2" charset="0"/>
              </a:rPr>
              <a:t>Reija</a:t>
            </a:r>
            <a:r>
              <a:rPr lang="en-US" sz="2800" b="1" dirty="0">
                <a:solidFill>
                  <a:schemeClr val="bg1"/>
                </a:solidFill>
                <a:latin typeface="Quicksand" panose="0200050300000000000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Quicksand" panose="02000503000000000000" pitchFamily="2" charset="0"/>
              </a:rPr>
              <a:t>Meriläinen</a:t>
            </a:r>
            <a:r>
              <a:rPr lang="en-US" sz="2800" b="1" dirty="0">
                <a:solidFill>
                  <a:schemeClr val="bg1"/>
                </a:solidFill>
                <a:latin typeface="Quicksand" panose="02000503000000000000" pitchFamily="2" charset="0"/>
              </a:rPr>
              <a:t>, </a:t>
            </a:r>
          </a:p>
          <a:p>
            <a:r>
              <a:rPr lang="en-US" sz="2800" dirty="0">
                <a:solidFill>
                  <a:schemeClr val="bg1"/>
                </a:solidFill>
                <a:latin typeface="Quicksand" panose="02000503000000000000" pitchFamily="2" charset="0"/>
              </a:rPr>
              <a:t>Survivor, 2017</a:t>
            </a:r>
          </a:p>
          <a:p>
            <a:endParaRPr lang="en-US" sz="2800" dirty="0">
              <a:solidFill>
                <a:schemeClr val="bg1"/>
              </a:solidFill>
              <a:latin typeface="Quicksand" panose="02000503000000000000" pitchFamily="2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Quicksand" panose="02000503000000000000" pitchFamily="2" charset="0"/>
              </a:rPr>
              <a:t>video game installation, </a:t>
            </a:r>
          </a:p>
          <a:p>
            <a:r>
              <a:rPr lang="en-US" sz="2000" dirty="0">
                <a:solidFill>
                  <a:schemeClr val="bg1"/>
                </a:solidFill>
                <a:latin typeface="Quicksand" panose="02000503000000000000" pitchFamily="2" charset="0"/>
              </a:rPr>
              <a:t>courtesy of the artist</a:t>
            </a:r>
          </a:p>
        </p:txBody>
      </p:sp>
    </p:spTree>
    <p:extLst>
      <p:ext uri="{BB962C8B-B14F-4D97-AF65-F5344CB8AC3E}">
        <p14:creationId xmlns:p14="http://schemas.microsoft.com/office/powerpoint/2010/main" val="3214977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12C38788-C94E-F94C-AD2F-FA3ED25C3F2C}"/>
              </a:ext>
            </a:extLst>
          </p:cNvPr>
          <p:cNvSpPr txBox="1"/>
          <p:nvPr/>
        </p:nvSpPr>
        <p:spPr>
          <a:xfrm>
            <a:off x="309283" y="249324"/>
            <a:ext cx="5419164" cy="1815882"/>
          </a:xfrm>
          <a:prstGeom prst="rect">
            <a:avLst/>
          </a:prstGeom>
          <a:solidFill>
            <a:srgbClr val="F0E6DE">
              <a:alpha val="0"/>
            </a:srgbClr>
          </a:solidFill>
        </p:spPr>
        <p:txBody>
          <a:bodyPr wrap="square" rtlCol="0">
            <a:spAutoFit/>
          </a:bodyPr>
          <a:lstStyle/>
          <a:p>
            <a:r>
              <a:rPr lang="nl-NL" sz="2800" b="1" dirty="0" err="1">
                <a:solidFill>
                  <a:schemeClr val="bg1"/>
                </a:solidFill>
                <a:latin typeface="Quicksand" panose="02000503000000000000" pitchFamily="2" charset="0"/>
              </a:rPr>
              <a:t>Still</a:t>
            </a:r>
            <a:r>
              <a:rPr lang="nl-NL" sz="2800" b="1" dirty="0">
                <a:solidFill>
                  <a:schemeClr val="bg1"/>
                </a:solidFill>
                <a:latin typeface="Quicksand" panose="02000503000000000000" pitchFamily="2" charset="0"/>
              </a:rPr>
              <a:t> uit de film </a:t>
            </a:r>
            <a:r>
              <a:rPr lang="nl-NL" sz="2800" b="1" dirty="0" err="1">
                <a:solidFill>
                  <a:schemeClr val="bg1"/>
                </a:solidFill>
                <a:latin typeface="Quicksand" panose="02000503000000000000" pitchFamily="2" charset="0"/>
              </a:rPr>
              <a:t>Geomancer</a:t>
            </a:r>
            <a:r>
              <a:rPr lang="nl-NL" sz="2800" b="1" dirty="0">
                <a:solidFill>
                  <a:schemeClr val="bg1"/>
                </a:solidFill>
                <a:latin typeface="Quicksand" panose="02000503000000000000" pitchFamily="2" charset="0"/>
              </a:rPr>
              <a:t> van Lawrence Lek. </a:t>
            </a:r>
          </a:p>
          <a:p>
            <a:r>
              <a:rPr lang="nl-NL" sz="2800" dirty="0">
                <a:solidFill>
                  <a:schemeClr val="bg1"/>
                </a:solidFill>
                <a:latin typeface="Quicksand" panose="02000503000000000000" pitchFamily="2" charset="0"/>
              </a:rPr>
              <a:t>Een AI dat een selfie wil maken…</a:t>
            </a:r>
          </a:p>
        </p:txBody>
      </p:sp>
    </p:spTree>
    <p:extLst>
      <p:ext uri="{BB962C8B-B14F-4D97-AF65-F5344CB8AC3E}">
        <p14:creationId xmlns:p14="http://schemas.microsoft.com/office/powerpoint/2010/main" val="1876404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5E5ECF07-7BA2-1B43-9578-E4FE2CDAE101}"/>
              </a:ext>
            </a:extLst>
          </p:cNvPr>
          <p:cNvSpPr/>
          <p:nvPr/>
        </p:nvSpPr>
        <p:spPr>
          <a:xfrm>
            <a:off x="1" y="0"/>
            <a:ext cx="12191999" cy="5986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C3F8E236-43EB-364F-9ED0-7332E4661100}"/>
              </a:ext>
            </a:extLst>
          </p:cNvPr>
          <p:cNvSpPr/>
          <p:nvPr/>
        </p:nvSpPr>
        <p:spPr>
          <a:xfrm>
            <a:off x="1018489" y="1192738"/>
            <a:ext cx="1015502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842124"/>
                </a:solidFill>
                <a:latin typeface="Robot Love" pitchFamily="2" charset="77"/>
              </a:rPr>
              <a:t>ROBOT LOVE </a:t>
            </a:r>
          </a:p>
          <a:p>
            <a:endParaRPr lang="nl-NL" sz="2800" b="1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</a:rPr>
              <a:t>Is een </a:t>
            </a:r>
            <a:r>
              <a:rPr lang="nl-NL" sz="2800" b="1" dirty="0">
                <a:solidFill>
                  <a:srgbClr val="842124"/>
                </a:solidFill>
                <a:latin typeface="Quicksand" panose="02000503000000000000" pitchFamily="2" charset="0"/>
              </a:rPr>
              <a:t>kunsttentoonstelling </a:t>
            </a:r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</a:rPr>
              <a:t>met meer dan </a:t>
            </a:r>
            <a:b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</a:rPr>
            </a:br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</a:rPr>
              <a:t>50 internationale kunstenaars.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</a:rPr>
              <a:t>In de voormalige melkfabriek Campina in Eindhoven (ruwe industri</a:t>
            </a:r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  <a:cs typeface="Calibri" panose="020F0502020204030204" pitchFamily="34" charset="0"/>
              </a:rPr>
              <a:t>ële plek, geen museum).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</a:rPr>
              <a:t>Thema: robotica en AI (artifici</a:t>
            </a:r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  <a:cs typeface="Calibri" panose="020F0502020204030204" pitchFamily="34" charset="0"/>
              </a:rPr>
              <a:t>ële intelligentie).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rgbClr val="842124"/>
                </a:solidFill>
                <a:latin typeface="Quicksand" panose="02000503000000000000" pitchFamily="2" charset="0"/>
                <a:cs typeface="Calibri" panose="020F0502020204030204" pitchFamily="34" charset="0"/>
              </a:rPr>
              <a:t>Vermenging van kunst en techniek</a:t>
            </a:r>
            <a:endParaRPr lang="nl-NL" sz="2800" dirty="0">
              <a:solidFill>
                <a:srgbClr val="842124"/>
              </a:solidFill>
              <a:latin typeface="Quicksand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7740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92E1CFB-CA55-47F4-A6B9-E1AE0969AD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95785"/>
            <a:ext cx="8248519" cy="5503309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B396C7AC-9D71-4BA8-B2E5-6AC9D2F9589E}"/>
              </a:ext>
            </a:extLst>
          </p:cNvPr>
          <p:cNvSpPr txBox="1"/>
          <p:nvPr/>
        </p:nvSpPr>
        <p:spPr>
          <a:xfrm>
            <a:off x="8578563" y="2324054"/>
            <a:ext cx="2999355" cy="2246769"/>
          </a:xfrm>
          <a:prstGeom prst="rect">
            <a:avLst/>
          </a:prstGeom>
          <a:solidFill>
            <a:srgbClr val="F0E6DE">
              <a:alpha val="0"/>
            </a:srgbClr>
          </a:solidFill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Robot Love" pitchFamily="2" charset="77"/>
              </a:rPr>
              <a:t>GEDEELD BEWUSTZIJN</a:t>
            </a:r>
          </a:p>
          <a:p>
            <a:endParaRPr lang="nl-NL" sz="2800" b="1" dirty="0">
              <a:solidFill>
                <a:schemeClr val="bg1"/>
              </a:solidFill>
              <a:latin typeface="Quicksand" panose="02000503000000000000" pitchFamily="2" charset="0"/>
            </a:endParaRPr>
          </a:p>
          <a:p>
            <a:r>
              <a:rPr lang="nl-NL" sz="2800" b="1" dirty="0">
                <a:solidFill>
                  <a:schemeClr val="bg1"/>
                </a:solidFill>
                <a:latin typeface="Quicksand" panose="02000503000000000000" pitchFamily="2" charset="0"/>
              </a:rPr>
              <a:t>Roger </a:t>
            </a:r>
            <a:r>
              <a:rPr lang="nl-NL" sz="2800" b="1" dirty="0" err="1">
                <a:solidFill>
                  <a:schemeClr val="bg1"/>
                </a:solidFill>
                <a:latin typeface="Quicksand" panose="02000503000000000000" pitchFamily="2" charset="0"/>
              </a:rPr>
              <a:t>Hiorns</a:t>
            </a:r>
            <a:endParaRPr lang="nl-NL" sz="2800" b="1" dirty="0">
              <a:solidFill>
                <a:schemeClr val="bg1"/>
              </a:solidFill>
              <a:latin typeface="Quicksand" panose="02000503000000000000" pitchFamily="2" charset="0"/>
            </a:endParaRPr>
          </a:p>
          <a:p>
            <a:r>
              <a:rPr lang="nl-NL" sz="2800" dirty="0" err="1">
                <a:solidFill>
                  <a:schemeClr val="bg1"/>
                </a:solidFill>
                <a:latin typeface="Quicksand" panose="02000503000000000000" pitchFamily="2" charset="0"/>
              </a:rPr>
              <a:t>Beings</a:t>
            </a:r>
            <a:r>
              <a:rPr lang="nl-NL" sz="2800" dirty="0">
                <a:solidFill>
                  <a:schemeClr val="bg1"/>
                </a:solidFill>
                <a:latin typeface="Quicksand" panose="02000503000000000000" pitchFamily="2" charset="0"/>
              </a:rPr>
              <a:t> (2014)</a:t>
            </a:r>
          </a:p>
        </p:txBody>
      </p:sp>
    </p:spTree>
    <p:extLst>
      <p:ext uri="{BB962C8B-B14F-4D97-AF65-F5344CB8AC3E}">
        <p14:creationId xmlns:p14="http://schemas.microsoft.com/office/powerpoint/2010/main" val="4163925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8E0F30E5-0708-42EC-B238-2BCE724F2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577" y="0"/>
            <a:ext cx="4559840" cy="6858000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C1F1EDFB-6F8C-4377-BB98-73BE54B3CE27}"/>
              </a:ext>
            </a:extLst>
          </p:cNvPr>
          <p:cNvSpPr txBox="1"/>
          <p:nvPr/>
        </p:nvSpPr>
        <p:spPr>
          <a:xfrm>
            <a:off x="7437321" y="2951946"/>
            <a:ext cx="3667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Quicksand" panose="02000503000000000000" pitchFamily="2" charset="0"/>
              </a:rPr>
              <a:t>Margriet </a:t>
            </a:r>
            <a:r>
              <a:rPr lang="nl-NL" sz="2800" b="1" dirty="0" err="1">
                <a:solidFill>
                  <a:schemeClr val="bg1"/>
                </a:solidFill>
                <a:latin typeface="Quicksand" panose="02000503000000000000" pitchFamily="2" charset="0"/>
              </a:rPr>
              <a:t>Breevoort</a:t>
            </a:r>
            <a:r>
              <a:rPr lang="nl-NL" sz="2800" b="1" dirty="0">
                <a:solidFill>
                  <a:schemeClr val="bg1"/>
                </a:solidFill>
                <a:latin typeface="Quicksand" panose="02000503000000000000" pitchFamily="2" charset="0"/>
              </a:rPr>
              <a:t> </a:t>
            </a:r>
          </a:p>
          <a:p>
            <a:r>
              <a:rPr lang="nl-NL" sz="2800" dirty="0">
                <a:solidFill>
                  <a:schemeClr val="bg1"/>
                </a:solidFill>
                <a:latin typeface="Quicksand" panose="02000503000000000000" pitchFamily="2" charset="0"/>
              </a:rPr>
              <a:t>The </a:t>
            </a:r>
            <a:r>
              <a:rPr lang="nl-NL" sz="2800" dirty="0" err="1">
                <a:solidFill>
                  <a:schemeClr val="bg1"/>
                </a:solidFill>
                <a:latin typeface="Quicksand" panose="02000503000000000000" pitchFamily="2" charset="0"/>
              </a:rPr>
              <a:t>tourist</a:t>
            </a:r>
            <a:endParaRPr lang="nl-NL" sz="2800" dirty="0">
              <a:solidFill>
                <a:schemeClr val="bg1"/>
              </a:solidFill>
              <a:latin typeface="Quicksand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5407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C26FC61C-2227-424D-AB21-3A2315B7B932}"/>
              </a:ext>
            </a:extLst>
          </p:cNvPr>
          <p:cNvSpPr/>
          <p:nvPr/>
        </p:nvSpPr>
        <p:spPr>
          <a:xfrm>
            <a:off x="4984157" y="3863170"/>
            <a:ext cx="22236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sz="2400" b="1" dirty="0">
                <a:solidFill>
                  <a:schemeClr val="bg1"/>
                </a:solidFill>
                <a:latin typeface="Robot Love" panose="00000400000000000000" pitchFamily="50" charset="0"/>
              </a:rPr>
              <a:t>TOT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latin typeface="Robot Love" panose="00000400000000000000" pitchFamily="50" charset="0"/>
              </a:rPr>
              <a:t>ROBOT LOVE!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6F82147-FA62-4C48-82B2-4682E9F61A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254" y="2643188"/>
            <a:ext cx="1004917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61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216593B-EE76-A540-B429-B712592F35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024" y="357188"/>
            <a:ext cx="9317953" cy="630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631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60366433-8D49-5446-908E-A327CA06D1BB}"/>
              </a:ext>
            </a:extLst>
          </p:cNvPr>
          <p:cNvSpPr/>
          <p:nvPr/>
        </p:nvSpPr>
        <p:spPr>
          <a:xfrm>
            <a:off x="1" y="0"/>
            <a:ext cx="12191999" cy="5986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C3F8E236-43EB-364F-9ED0-7332E4661100}"/>
              </a:ext>
            </a:extLst>
          </p:cNvPr>
          <p:cNvSpPr/>
          <p:nvPr/>
        </p:nvSpPr>
        <p:spPr>
          <a:xfrm>
            <a:off x="1071418" y="1715958"/>
            <a:ext cx="100491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200" b="1" dirty="0">
                <a:solidFill>
                  <a:srgbClr val="842124"/>
                </a:solidFill>
                <a:latin typeface="Robot Love" pitchFamily="2" charset="77"/>
              </a:rPr>
              <a:t>ROBOT LOVE </a:t>
            </a:r>
          </a:p>
          <a:p>
            <a:pPr algn="ctr"/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stelt de vraag: </a:t>
            </a:r>
          </a:p>
          <a:p>
            <a:pPr algn="ctr"/>
            <a:endParaRPr lang="nl-NL" sz="3200" b="1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algn="ctr"/>
            <a:r>
              <a:rPr lang="nl-NL" sz="3200" b="1" dirty="0">
                <a:solidFill>
                  <a:srgbClr val="842124"/>
                </a:solidFill>
                <a:latin typeface="Quicksand" panose="02000503000000000000" pitchFamily="2" charset="0"/>
              </a:rPr>
              <a:t>Kunnen wij met robots </a:t>
            </a:r>
          </a:p>
          <a:p>
            <a:pPr algn="ctr"/>
            <a:r>
              <a:rPr lang="nl-NL" sz="3200" b="1" dirty="0">
                <a:solidFill>
                  <a:srgbClr val="842124"/>
                </a:solidFill>
                <a:latin typeface="Quicksand" panose="02000503000000000000" pitchFamily="2" charset="0"/>
              </a:rPr>
              <a:t>liefde delen?</a:t>
            </a:r>
          </a:p>
        </p:txBody>
      </p:sp>
    </p:spTree>
    <p:extLst>
      <p:ext uri="{BB962C8B-B14F-4D97-AF65-F5344CB8AC3E}">
        <p14:creationId xmlns:p14="http://schemas.microsoft.com/office/powerpoint/2010/main" val="1634555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60366433-8D49-5446-908E-A327CA06D1BB}"/>
              </a:ext>
            </a:extLst>
          </p:cNvPr>
          <p:cNvSpPr/>
          <p:nvPr/>
        </p:nvSpPr>
        <p:spPr>
          <a:xfrm>
            <a:off x="1" y="0"/>
            <a:ext cx="12191999" cy="5986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C3F8E236-43EB-364F-9ED0-7332E4661100}"/>
              </a:ext>
            </a:extLst>
          </p:cNvPr>
          <p:cNvSpPr/>
          <p:nvPr/>
        </p:nvSpPr>
        <p:spPr>
          <a:xfrm>
            <a:off x="1828656" y="1469737"/>
            <a:ext cx="100491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b="1" dirty="0">
                <a:solidFill>
                  <a:srgbClr val="842124"/>
                </a:solidFill>
                <a:latin typeface="Quicksand" panose="02000503000000000000" pitchFamily="2" charset="0"/>
              </a:rPr>
              <a:t>De kunstwerken zijn verspreid over drie verdiepingen / hoofdstukken:</a:t>
            </a:r>
          </a:p>
          <a:p>
            <a:endParaRPr lang="nl-NL" sz="3200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Gedeelde liefde (BG)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Gedeelde intelligentie (1</a:t>
            </a:r>
            <a:r>
              <a:rPr lang="nl-NL" sz="3200" baseline="30000" dirty="0">
                <a:solidFill>
                  <a:srgbClr val="842124"/>
                </a:solidFill>
                <a:latin typeface="Quicksand" panose="02000503000000000000" pitchFamily="2" charset="0"/>
              </a:rPr>
              <a:t>e</a:t>
            </a: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 verdieping)</a:t>
            </a:r>
            <a:endParaRPr lang="nl-NL" sz="3200" baseline="30000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Gedeeld bewustzijn (2</a:t>
            </a:r>
            <a:r>
              <a:rPr lang="nl-NL" sz="3200" baseline="30000" dirty="0">
                <a:solidFill>
                  <a:srgbClr val="842124"/>
                </a:solidFill>
                <a:latin typeface="Quicksand" panose="02000503000000000000" pitchFamily="2" charset="0"/>
              </a:rPr>
              <a:t>e</a:t>
            </a: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 verdieping)</a:t>
            </a:r>
          </a:p>
        </p:txBody>
      </p:sp>
    </p:spTree>
    <p:extLst>
      <p:ext uri="{BB962C8B-B14F-4D97-AF65-F5344CB8AC3E}">
        <p14:creationId xmlns:p14="http://schemas.microsoft.com/office/powerpoint/2010/main" val="3586131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5FF475A-38B7-364A-89A4-7B91C9B344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024" y="357188"/>
            <a:ext cx="9317953" cy="630226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A163E64-48D6-F942-A0B5-617A43834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483647" y="2147483647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388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2A2D2CE-A831-4BD9-BAE0-BB74A59DBAD0}"/>
              </a:ext>
            </a:extLst>
          </p:cNvPr>
          <p:cNvSpPr txBox="1"/>
          <p:nvPr/>
        </p:nvSpPr>
        <p:spPr>
          <a:xfrm>
            <a:off x="400050" y="5636091"/>
            <a:ext cx="2514600" cy="830997"/>
          </a:xfrm>
          <a:prstGeom prst="rect">
            <a:avLst/>
          </a:prstGeom>
          <a:solidFill>
            <a:srgbClr val="842124"/>
          </a:solidFill>
        </p:spPr>
        <p:txBody>
          <a:bodyPr wrap="square" rtlCol="0">
            <a:spAutoFit/>
          </a:bodyPr>
          <a:lstStyle/>
          <a:p>
            <a:r>
              <a:rPr lang="nl-NL" sz="1600" dirty="0">
                <a:solidFill>
                  <a:schemeClr val="bg1"/>
                </a:solidFill>
                <a:latin typeface="Quicksand" panose="02000503000000000000" pitchFamily="2" charset="0"/>
              </a:rPr>
              <a:t>Locatie Robot Love:</a:t>
            </a:r>
          </a:p>
          <a:p>
            <a:r>
              <a:rPr lang="nl-NL" sz="1600" dirty="0">
                <a:solidFill>
                  <a:schemeClr val="bg1"/>
                </a:solidFill>
                <a:latin typeface="Quicksand" panose="02000503000000000000" pitchFamily="2" charset="0"/>
              </a:rPr>
              <a:t>Campina Melkfabriek Eindhoven</a:t>
            </a:r>
          </a:p>
        </p:txBody>
      </p:sp>
    </p:spTree>
    <p:extLst>
      <p:ext uri="{BB962C8B-B14F-4D97-AF65-F5344CB8AC3E}">
        <p14:creationId xmlns:p14="http://schemas.microsoft.com/office/powerpoint/2010/main" val="1376691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B46ED0BA-9AFB-444D-B33D-94815AA391AF}"/>
              </a:ext>
            </a:extLst>
          </p:cNvPr>
          <p:cNvSpPr txBox="1"/>
          <p:nvPr/>
        </p:nvSpPr>
        <p:spPr>
          <a:xfrm>
            <a:off x="400050" y="5898981"/>
            <a:ext cx="3931920" cy="584775"/>
          </a:xfrm>
          <a:prstGeom prst="rect">
            <a:avLst/>
          </a:prstGeom>
          <a:solidFill>
            <a:srgbClr val="842124"/>
          </a:solidFill>
        </p:spPr>
        <p:txBody>
          <a:bodyPr wrap="square" rtlCol="0">
            <a:spAutoFit/>
          </a:bodyPr>
          <a:lstStyle/>
          <a:p>
            <a:r>
              <a:rPr lang="nl-NL" sz="1600" dirty="0">
                <a:solidFill>
                  <a:schemeClr val="bg1"/>
                </a:solidFill>
                <a:latin typeface="Quicksand" panose="02000503000000000000" pitchFamily="2" charset="0"/>
              </a:rPr>
              <a:t>E</a:t>
            </a:r>
            <a:r>
              <a:rPr lang="nl-NL" sz="1600" dirty="0">
                <a:solidFill>
                  <a:schemeClr val="bg1"/>
                </a:solidFill>
                <a:latin typeface="Quicksand" panose="02000503000000000000" pitchFamily="2" charset="0"/>
                <a:cs typeface="Calibri" panose="020F0502020204030204" pitchFamily="34" charset="0"/>
              </a:rPr>
              <a:t>é</a:t>
            </a:r>
            <a:r>
              <a:rPr lang="nl-NL" sz="1600" dirty="0">
                <a:solidFill>
                  <a:schemeClr val="bg1"/>
                </a:solidFill>
                <a:latin typeface="Quicksand" panose="02000503000000000000" pitchFamily="2" charset="0"/>
              </a:rPr>
              <a:t>n van de tentoonstellingsruimten</a:t>
            </a:r>
          </a:p>
          <a:p>
            <a:r>
              <a:rPr lang="nl-NL" sz="1600" dirty="0">
                <a:solidFill>
                  <a:schemeClr val="bg1"/>
                </a:solidFill>
                <a:latin typeface="Quicksand" panose="02000503000000000000" pitchFamily="2" charset="0"/>
              </a:rPr>
              <a:t>in de Campina melkfabriek</a:t>
            </a:r>
          </a:p>
        </p:txBody>
      </p:sp>
    </p:spTree>
    <p:extLst>
      <p:ext uri="{BB962C8B-B14F-4D97-AF65-F5344CB8AC3E}">
        <p14:creationId xmlns:p14="http://schemas.microsoft.com/office/powerpoint/2010/main" val="870909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61532D1F-A5B1-6846-A13F-E04F5452CEB4}"/>
              </a:ext>
            </a:extLst>
          </p:cNvPr>
          <p:cNvSpPr/>
          <p:nvPr/>
        </p:nvSpPr>
        <p:spPr>
          <a:xfrm>
            <a:off x="1" y="0"/>
            <a:ext cx="12191999" cy="5986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36502099-866A-504A-8474-5146C30B1139}"/>
              </a:ext>
            </a:extLst>
          </p:cNvPr>
          <p:cNvSpPr/>
          <p:nvPr/>
        </p:nvSpPr>
        <p:spPr>
          <a:xfrm>
            <a:off x="1071418" y="1469737"/>
            <a:ext cx="100491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200" b="1" dirty="0">
                <a:solidFill>
                  <a:srgbClr val="842124"/>
                </a:solidFill>
                <a:latin typeface="Quicksand" panose="02000503000000000000" pitchFamily="2" charset="0"/>
              </a:rPr>
              <a:t>Wat ga  je doen?</a:t>
            </a:r>
          </a:p>
          <a:p>
            <a:endParaRPr lang="nl-NL" sz="3200" b="1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Expo bezoeken </a:t>
            </a:r>
            <a:b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</a:b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(ABL- of Kunst &amp; techniek </a:t>
            </a:r>
            <a:r>
              <a:rPr lang="nl-NL" sz="3200" dirty="0" err="1">
                <a:solidFill>
                  <a:srgbClr val="842124"/>
                </a:solidFill>
                <a:latin typeface="Quicksand" panose="02000503000000000000" pitchFamily="2" charset="0"/>
              </a:rPr>
              <a:t>experience</a:t>
            </a: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)</a:t>
            </a:r>
          </a:p>
          <a:p>
            <a:endParaRPr lang="nl-NL" sz="3200" dirty="0">
              <a:solidFill>
                <a:srgbClr val="842124"/>
              </a:solidFill>
              <a:latin typeface="Quicksand" panose="02000503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Eventueel ook de workshop ‘Wij zijn </a:t>
            </a:r>
            <a:r>
              <a:rPr lang="nl-NL" sz="3200" dirty="0" err="1">
                <a:solidFill>
                  <a:srgbClr val="842124"/>
                </a:solidFill>
                <a:latin typeface="Quicksand" panose="02000503000000000000" pitchFamily="2" charset="0"/>
              </a:rPr>
              <a:t>cyborgs</a:t>
            </a:r>
            <a:r>
              <a:rPr lang="nl-NL" sz="3200" dirty="0">
                <a:solidFill>
                  <a:srgbClr val="842124"/>
                </a:solidFill>
                <a:latin typeface="Quicksand" panose="02000503000000000000" pitchFamily="2" charset="0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99297905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</TotalTime>
  <Words>220</Words>
  <Application>Microsoft Office PowerPoint</Application>
  <PresentationFormat>Breedbeeld</PresentationFormat>
  <Paragraphs>78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Quicksand</vt:lpstr>
      <vt:lpstr>Robot Love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Peter de Rooden</dc:creator>
  <cp:lastModifiedBy>Els</cp:lastModifiedBy>
  <cp:revision>60</cp:revision>
  <dcterms:created xsi:type="dcterms:W3CDTF">2018-06-18T10:55:59Z</dcterms:created>
  <dcterms:modified xsi:type="dcterms:W3CDTF">2018-09-11T09:44:11Z</dcterms:modified>
</cp:coreProperties>
</file>